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6" r:id="rId3"/>
    <p:sldId id="277" r:id="rId4"/>
    <p:sldId id="278" r:id="rId5"/>
    <p:sldId id="262" r:id="rId6"/>
    <p:sldId id="282" r:id="rId7"/>
    <p:sldId id="280" r:id="rId8"/>
    <p:sldId id="270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7315200" cy="12344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8808" cy="617911"/>
          </a:xfrm>
          <a:prstGeom prst="rect">
            <a:avLst/>
          </a:prstGeom>
        </p:spPr>
        <p:txBody>
          <a:bodyPr vert="horz" lIns="150075" tIns="75039" rIns="150075" bIns="75039" rtlCol="0"/>
          <a:lstStyle>
            <a:lvl1pPr algn="r">
              <a:defRPr sz="1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09" y="2"/>
            <a:ext cx="3168808" cy="617911"/>
          </a:xfrm>
          <a:prstGeom prst="rect">
            <a:avLst/>
          </a:prstGeom>
        </p:spPr>
        <p:txBody>
          <a:bodyPr vert="horz" lIns="150075" tIns="75039" rIns="150075" bIns="75039" rtlCol="0"/>
          <a:lstStyle>
            <a:lvl1pPr algn="l">
              <a:defRPr sz="1800"/>
            </a:lvl1pPr>
          </a:lstStyle>
          <a:p>
            <a:fld id="{9C4AB318-455B-44E6-A5BC-3959DD478D0F}" type="datetimeFigureOut">
              <a:rPr lang="fa-IR" smtClean="0"/>
              <a:t>07/25/1445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1726492"/>
            <a:ext cx="3168808" cy="617911"/>
          </a:xfrm>
          <a:prstGeom prst="rect">
            <a:avLst/>
          </a:prstGeom>
        </p:spPr>
        <p:txBody>
          <a:bodyPr vert="horz" lIns="150075" tIns="75039" rIns="150075" bIns="75039" rtlCol="0" anchor="b"/>
          <a:lstStyle>
            <a:lvl1pPr algn="r">
              <a:defRPr sz="18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09" y="11726492"/>
            <a:ext cx="3168808" cy="617911"/>
          </a:xfrm>
          <a:prstGeom prst="rect">
            <a:avLst/>
          </a:prstGeom>
        </p:spPr>
        <p:txBody>
          <a:bodyPr vert="horz" lIns="150075" tIns="75039" rIns="150075" bIns="75039" rtlCol="0" anchor="b"/>
          <a:lstStyle>
            <a:lvl1pPr algn="l">
              <a:defRPr sz="1800"/>
            </a:lvl1pPr>
          </a:lstStyle>
          <a:p>
            <a:fld id="{4D372492-159A-4DBA-A43F-E2F51535BD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88405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646" cy="618465"/>
          </a:xfrm>
          <a:prstGeom prst="rect">
            <a:avLst/>
          </a:prstGeom>
        </p:spPr>
        <p:txBody>
          <a:bodyPr vert="horz" lIns="103631" tIns="51815" rIns="103631" bIns="51815" rtlCol="0"/>
          <a:lstStyle>
            <a:lvl1pPr algn="r">
              <a:defRPr sz="14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23" y="2"/>
            <a:ext cx="3169646" cy="618465"/>
          </a:xfrm>
          <a:prstGeom prst="rect">
            <a:avLst/>
          </a:prstGeom>
        </p:spPr>
        <p:txBody>
          <a:bodyPr vert="horz" lIns="103631" tIns="51815" rIns="103631" bIns="51815" rtlCol="0"/>
          <a:lstStyle>
            <a:lvl1pPr algn="l">
              <a:defRPr sz="1400"/>
            </a:lvl1pPr>
          </a:lstStyle>
          <a:p>
            <a:fld id="{F45A8311-A7FA-4C6B-83AD-ED536024F729}" type="datetimeFigureOut">
              <a:rPr lang="fa-IR" smtClean="0"/>
              <a:t>07/25/1445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1275" y="1546225"/>
            <a:ext cx="7399338" cy="4162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31" tIns="51815" rIns="103631" bIns="51815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38" y="5941475"/>
            <a:ext cx="5852160" cy="4859638"/>
          </a:xfrm>
          <a:prstGeom prst="rect">
            <a:avLst/>
          </a:prstGeom>
        </p:spPr>
        <p:txBody>
          <a:bodyPr vert="horz" lIns="103631" tIns="51815" rIns="103631" bIns="518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1725935"/>
            <a:ext cx="3169646" cy="618465"/>
          </a:xfrm>
          <a:prstGeom prst="rect">
            <a:avLst/>
          </a:prstGeom>
        </p:spPr>
        <p:txBody>
          <a:bodyPr vert="horz" lIns="103631" tIns="51815" rIns="103631" bIns="51815" rtlCol="0" anchor="b"/>
          <a:lstStyle>
            <a:lvl1pPr algn="r">
              <a:defRPr sz="14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23" y="11725935"/>
            <a:ext cx="3169646" cy="618465"/>
          </a:xfrm>
          <a:prstGeom prst="rect">
            <a:avLst/>
          </a:prstGeom>
        </p:spPr>
        <p:txBody>
          <a:bodyPr vert="horz" lIns="103631" tIns="51815" rIns="103631" bIns="51815" rtlCol="0" anchor="b"/>
          <a:lstStyle>
            <a:lvl1pPr algn="l">
              <a:defRPr sz="1400"/>
            </a:lvl1pPr>
          </a:lstStyle>
          <a:p>
            <a:fld id="{78B81D24-95C5-434D-B7E1-4561A1248F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88515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442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622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835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71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71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71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012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93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978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7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477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A230-E475-4200-84D1-5F839D5C29FB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C50C-9B6B-4DF3-8AFC-992A176AEAD2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F66-9D80-48B1-81BC-26B0E3760A7F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F71-AE78-43E7-B72A-8414449037A0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9082-AB76-407B-93A2-DCEA8AFFD5F1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64F9-3DB7-4B5E-9E19-4C0B27BCE816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C81C-D633-4A92-B4C5-55629EDCB6DD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8276-36BC-4DF9-9C42-C1BFB5440EA1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7D52-7EC1-4548-AD8E-13BB1E7AD011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7B1-CEEE-43CF-B5EB-087668517C72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206-592F-4952-8CE4-9A98E857C198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0D1847-5CC5-47D0-8B78-7960853E178E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557" y="1416676"/>
            <a:ext cx="8637073" cy="1866093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Molar Pregnancy </a:t>
            </a:r>
            <a:r>
              <a:rPr lang="en-US" sz="44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GTN</a:t>
            </a:r>
            <a:r>
              <a:rPr lang="en-US" sz="44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4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4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44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iagnosis </a:t>
            </a:r>
            <a:r>
              <a:rPr lang="en-US" sz="44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44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</a:t>
            </a:r>
            <a:endParaRPr lang="fa-IR" sz="4400" b="1" cap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0" y="41135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Dr.Maryam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Aghdaki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 Oncology Fellowship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1380" y="120409"/>
            <a:ext cx="8016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GESTATIONAL TROPHOBLASTIC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NEOPLASIA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1" y="1451311"/>
            <a:ext cx="10135673" cy="46618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1382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1380" y="175352"/>
            <a:ext cx="7000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PRIMARY TREATMENT FOR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LOW-RISK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90918"/>
            <a:ext cx="10467703" cy="5048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82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1380" y="188231"/>
            <a:ext cx="6454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TREATMENT FOR PERSISTENT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GTN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86917"/>
            <a:ext cx="10463470" cy="49572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08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1380" y="149594"/>
            <a:ext cx="7796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PRIMARY TREATMENT FOR HIGH-RISK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GTN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2" y="1313517"/>
            <a:ext cx="10351241" cy="5082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88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45929" y="188231"/>
            <a:ext cx="7574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PRIMARY TREATMENT FOR PSTT </a:t>
            </a:r>
            <a:r>
              <a:rPr lang="en-US" sz="3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US" sz="3200" cap="all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ETT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2" y="1374036"/>
            <a:ext cx="10390431" cy="4904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9888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87" y="399245"/>
            <a:ext cx="9603275" cy="901522"/>
          </a:xfrm>
        </p:spPr>
        <p:txBody>
          <a:bodyPr>
            <a:normAutofit fontScale="90000"/>
          </a:bodyPr>
          <a:lstStyle/>
          <a:p>
            <a:r>
              <a:rPr lang="en-US" dirty="0"/>
              <a:t>Pelvic ultrasound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1403797"/>
            <a:ext cx="10625070" cy="5138671"/>
          </a:xfrm>
        </p:spPr>
        <p:txBody>
          <a:bodyPr>
            <a:normAutofit/>
          </a:bodyPr>
          <a:lstStyle/>
          <a:p>
            <a:pPr marL="0" lvl="0" indent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latin typeface="Corbel"/>
              </a:rPr>
              <a:t>Complete mole</a:t>
            </a:r>
          </a:p>
          <a:p>
            <a:pPr marL="0" lvl="0" indent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latin typeface="Corbel"/>
              </a:rPr>
              <a:t> Sonographic features suggestive of a complete mole include :</a:t>
            </a:r>
          </a:p>
          <a:p>
            <a:pPr marL="0" lvl="0" indent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400" dirty="0">
              <a:latin typeface="Corbel"/>
            </a:endParaRPr>
          </a:p>
          <a:p>
            <a:pPr marL="342900" lvl="0" indent="-34290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Absence of  an embryo or fetus.</a:t>
            </a:r>
          </a:p>
          <a:p>
            <a:pPr marL="342900" lvl="0" indent="-34290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 Absence of amniotic fluid.</a:t>
            </a:r>
          </a:p>
          <a:p>
            <a:pPr marL="342900" lvl="0" indent="-34290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Central heterogeneous mass with numerous discrete anechoic spaces  "snowstorm or Swiss cheese pattern" </a:t>
            </a:r>
          </a:p>
          <a:p>
            <a:pPr marL="342900" lvl="0" indent="-34290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The sonographic appearance of complete mole is variable. There may be a large, central fluid collection that mimics an </a:t>
            </a:r>
            <a:r>
              <a:rPr lang="en-US" sz="2400" dirty="0" err="1">
                <a:latin typeface="Corbel"/>
              </a:rPr>
              <a:t>anembryonic</a:t>
            </a:r>
            <a:r>
              <a:rPr lang="en-US" sz="2400" dirty="0">
                <a:latin typeface="Corbel"/>
              </a:rPr>
              <a:t> gestation (missed or incomplete abortion) or a central mass of variable echogenicity without anechoic spaces, presumably because the hydropic villi are too small to visualize </a:t>
            </a:r>
            <a:r>
              <a:rPr lang="en-US" sz="2400" dirty="0" err="1">
                <a:latin typeface="Corbel"/>
              </a:rPr>
              <a:t>sonographically</a:t>
            </a:r>
            <a:r>
              <a:rPr lang="en-US" sz="2400" dirty="0">
                <a:latin typeface="Corbel"/>
              </a:rPr>
              <a:t>.</a:t>
            </a:r>
            <a:endParaRPr lang="fa-IR" sz="2400" dirty="0">
              <a:latin typeface="Corbel"/>
              <a:cs typeface="Tahoma"/>
            </a:endParaRPr>
          </a:p>
          <a:p>
            <a:pPr marL="342900" lvl="0" indent="-34290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Ovarian theca lutein cysts</a:t>
            </a:r>
            <a:endParaRPr lang="fa-IR" sz="2400" dirty="0">
              <a:latin typeface="Corbel"/>
              <a:cs typeface="Tahoma"/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56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79" y="354169"/>
            <a:ext cx="10597882" cy="838200"/>
          </a:xfrm>
        </p:spPr>
        <p:txBody>
          <a:bodyPr>
            <a:noAutofit/>
          </a:bodyPr>
          <a:lstStyle/>
          <a:p>
            <a:r>
              <a:rPr lang="en-US" sz="3200" dirty="0"/>
              <a:t>Pelvic ultrasound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1352282"/>
            <a:ext cx="10496281" cy="5087155"/>
          </a:xfrm>
        </p:spPr>
        <p:txBody>
          <a:bodyPr>
            <a:normAutofit/>
          </a:bodyPr>
          <a:lstStyle/>
          <a:p>
            <a:pPr marL="0" indent="0" algn="just" defTabSz="457200" rtl="0">
              <a:spcBef>
                <a:spcPts val="0"/>
              </a:spcBef>
              <a:buClrTx/>
              <a:buSzTx/>
              <a:buNone/>
            </a:pPr>
            <a:r>
              <a:rPr lang="en-US" sz="2800" b="1" dirty="0">
                <a:latin typeface="Corbel"/>
              </a:rPr>
              <a:t>Partial mole</a:t>
            </a:r>
          </a:p>
          <a:p>
            <a:pPr marL="0" indent="0" algn="just" rtl="0">
              <a:buNone/>
            </a:pPr>
            <a:r>
              <a:rPr lang="en-US" sz="2400" dirty="0">
                <a:latin typeface="Corbel"/>
              </a:rPr>
              <a:t>Based upon ultrasound findings, a partial mole is diagnosed as a missed or incomplete abortion in 15 to 60 percent of cases . </a:t>
            </a:r>
          </a:p>
          <a:p>
            <a:pPr algn="just" rtl="0">
              <a:buFont typeface="Wingdings" panose="05000000000000000000" pitchFamily="2" charset="2"/>
              <a:buChar char="q"/>
            </a:pPr>
            <a:r>
              <a:rPr lang="en-US" sz="2400" dirty="0">
                <a:latin typeface="Corbel"/>
              </a:rPr>
              <a:t>Sonographic features suggestive of a partial molar pregnancy </a:t>
            </a:r>
            <a:r>
              <a:rPr lang="en-US" sz="2400" dirty="0" smtClean="0">
                <a:latin typeface="Corbel"/>
              </a:rPr>
              <a:t>include:</a:t>
            </a:r>
            <a:endParaRPr lang="en-US" sz="2400" dirty="0">
              <a:latin typeface="Corbel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A fetus may be identified, may be viable, and is often  growth restricted.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Amniotic fluid is present, but the volume may be reduced.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Placenta with one or more abnormal findings – Enlarged, cystic spaces ("Swiss cheese pattern") and/or increased echogenicity of chorionic villi.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Increased transverse diameter of the gestational sac – These changes in the shape of the gestational sac may be part of the </a:t>
            </a:r>
            <a:r>
              <a:rPr lang="en-US" sz="2400" dirty="0" err="1">
                <a:latin typeface="Corbel"/>
              </a:rPr>
              <a:t>embryopathy</a:t>
            </a:r>
            <a:r>
              <a:rPr lang="en-US" sz="2400" dirty="0">
                <a:latin typeface="Corbel"/>
              </a:rPr>
              <a:t> of </a:t>
            </a:r>
            <a:r>
              <a:rPr lang="en-US" sz="2400" dirty="0" smtClean="0">
                <a:latin typeface="Corbel"/>
              </a:rPr>
              <a:t> </a:t>
            </a:r>
            <a:r>
              <a:rPr lang="en-US" sz="2400" dirty="0" err="1" smtClean="0">
                <a:latin typeface="Corbel"/>
              </a:rPr>
              <a:t>triploidy</a:t>
            </a:r>
            <a:r>
              <a:rPr lang="en-US" sz="2400" dirty="0">
                <a:latin typeface="Corbel"/>
              </a:rPr>
              <a:t>.</a:t>
            </a:r>
            <a:endParaRPr lang="fa-IR" sz="2400" dirty="0">
              <a:latin typeface="Corbel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Theca lutein cysts are usually absent.</a:t>
            </a:r>
            <a:endParaRPr lang="fa-IR" sz="2400" dirty="0">
              <a:latin typeface="Corbel"/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6480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03" y="347729"/>
            <a:ext cx="11582400" cy="1089338"/>
          </a:xfrm>
        </p:spPr>
        <p:txBody>
          <a:bodyPr>
            <a:normAutofit fontScale="90000"/>
          </a:bodyPr>
          <a:lstStyle/>
          <a:p>
            <a:r>
              <a:rPr lang="en-US" dirty="0"/>
              <a:t>CHOICE OF PROCEDURE FOR REMOVAL OF MOLAR TISSUE</a:t>
            </a:r>
            <a:r>
              <a:rPr lang="fa-I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1493949"/>
            <a:ext cx="10612191" cy="4586177"/>
          </a:xfrm>
        </p:spPr>
        <p:txBody>
          <a:bodyPr>
            <a:normAutofit/>
          </a:bodyPr>
          <a:lstStyle/>
          <a:p>
            <a:pPr lvl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latin typeface="Corbel"/>
              </a:rPr>
              <a:t>uterine evacuation </a:t>
            </a:r>
            <a:endParaRPr lang="en-US" sz="2400" dirty="0" smtClean="0">
              <a:latin typeface="Corbel"/>
            </a:endParaRPr>
          </a:p>
          <a:p>
            <a:pPr marL="0" lvl="0" indent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400" dirty="0">
              <a:latin typeface="Corbel"/>
            </a:endParaRPr>
          </a:p>
          <a:p>
            <a:pPr lvl="0" algn="just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latin typeface="Corbel"/>
              </a:rPr>
              <a:t> hysterectomy:</a:t>
            </a:r>
          </a:p>
          <a:p>
            <a:pPr lvl="0" algn="l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Signs of trophoblastic proliferation (uterine size greater than gestational age, serum human chorionic gonadotropin [</a:t>
            </a:r>
            <a:r>
              <a:rPr lang="en-US" sz="2400" dirty="0" err="1">
                <a:latin typeface="Corbel"/>
              </a:rPr>
              <a:t>hCG</a:t>
            </a:r>
            <a:r>
              <a:rPr lang="en-US" sz="2400" dirty="0">
                <a:latin typeface="Corbel"/>
              </a:rPr>
              <a:t>] levels &gt;100,000 </a:t>
            </a:r>
            <a:r>
              <a:rPr lang="en-US" sz="2400" dirty="0" err="1">
                <a:latin typeface="Corbel"/>
              </a:rPr>
              <a:t>milli</a:t>
            </a:r>
            <a:r>
              <a:rPr lang="en-US" sz="2400" dirty="0">
                <a:latin typeface="Corbel"/>
              </a:rPr>
              <a:t>-international units/mL, ovarian theca lutein cysts &gt;6 cm in diameter).</a:t>
            </a:r>
          </a:p>
          <a:p>
            <a:pPr lvl="0" algn="l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400" dirty="0">
                <a:latin typeface="Corbel"/>
              </a:rPr>
              <a:t> Age &gt;40 years</a:t>
            </a:r>
            <a:r>
              <a:rPr lang="en-US" sz="2400" dirty="0" smtClean="0">
                <a:latin typeface="Corbel"/>
              </a:rPr>
              <a:t>.</a:t>
            </a:r>
          </a:p>
          <a:p>
            <a:pPr marL="0" lvl="0" indent="0" algn="l" defTabSz="457200" rtl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400" dirty="0">
              <a:latin typeface="Corbel"/>
            </a:endParaRPr>
          </a:p>
          <a:p>
            <a:pPr lvl="0" algn="l" defTabSz="457200" rtl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latin typeface="Corbel"/>
              </a:rPr>
              <a:t>Medication-only methods of uterine evacuation (misoprostol, mifepristone, oxytocin) should not be </a:t>
            </a:r>
            <a:r>
              <a:rPr lang="en-US" sz="2400" dirty="0" smtClean="0">
                <a:latin typeface="Corbel"/>
              </a:rPr>
              <a:t>used , although </a:t>
            </a:r>
            <a:r>
              <a:rPr lang="en-US" sz="2400" dirty="0">
                <a:latin typeface="Corbel"/>
              </a:rPr>
              <a:t>data are limited.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99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8606" y="276982"/>
            <a:ext cx="10220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NCCN Guidelines </a:t>
            </a:r>
            <a:r>
              <a:rPr lang="en-US" sz="32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Hydatidiform</a:t>
            </a:r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Mole (Noninvasive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)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15" y="1384977"/>
            <a:ext cx="10416188" cy="48483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1810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8606" y="276982"/>
            <a:ext cx="5656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Persistent post molar </a:t>
            </a:r>
            <a:r>
              <a:rPr lang="en-US" sz="32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gtn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6"/>
          <a:stretch/>
        </p:blipFill>
        <p:spPr>
          <a:xfrm>
            <a:off x="1081825" y="1381259"/>
            <a:ext cx="10161432" cy="50066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314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8604" y="122893"/>
            <a:ext cx="7358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USE OF PROPHYLACTIC CHEMOTHERAPY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604" y="1303283"/>
            <a:ext cx="10257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orbel"/>
              </a:rPr>
              <a:t>We only consider it in patients who have complete 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moles who 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are at high risk of developing GTN 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:</a:t>
            </a:r>
          </a:p>
          <a:p>
            <a:pPr lvl="0" algn="just"/>
            <a:endParaRPr lang="en-US" sz="2400" dirty="0" smtClean="0">
              <a:solidFill>
                <a:schemeClr val="tx2"/>
              </a:solidFill>
              <a:latin typeface="Corbel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they 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have signs of trophoblastic 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proliferation, </a:t>
            </a:r>
            <a:r>
              <a:rPr lang="en-US" sz="2400" dirty="0" err="1" smtClean="0">
                <a:solidFill>
                  <a:schemeClr val="tx2"/>
                </a:solidFill>
                <a:latin typeface="Corbel"/>
              </a:rPr>
              <a:t>eg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. uterine 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size greater than gestational age, serum human  chorionic gonadotropin [</a:t>
            </a:r>
            <a:r>
              <a:rPr lang="en-US" sz="2400" dirty="0" err="1">
                <a:solidFill>
                  <a:schemeClr val="tx2"/>
                </a:solidFill>
                <a:latin typeface="Corbel"/>
              </a:rPr>
              <a:t>hCG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] levels &gt;100,000 </a:t>
            </a:r>
            <a:r>
              <a:rPr lang="en-US" sz="2400" dirty="0" err="1">
                <a:solidFill>
                  <a:schemeClr val="tx2"/>
                </a:solidFill>
                <a:latin typeface="Corbel"/>
              </a:rPr>
              <a:t>milli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-international units/mL, and ovarian theca lutein cysts &gt;6 cm in 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diameter,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Corbel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age 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&gt;40 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years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Corbel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When </a:t>
            </a:r>
            <a:r>
              <a:rPr lang="en-US" sz="2400" dirty="0" err="1" smtClean="0">
                <a:solidFill>
                  <a:schemeClr val="tx2"/>
                </a:solidFill>
                <a:latin typeface="Corbel"/>
              </a:rPr>
              <a:t>hCG</a:t>
            </a:r>
            <a:r>
              <a:rPr lang="en-US" sz="2400" dirty="0" smtClean="0">
                <a:solidFill>
                  <a:schemeClr val="tx2"/>
                </a:solidFill>
                <a:latin typeface="Corbel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rbel"/>
              </a:rPr>
              <a:t>follow-up is either unavailable or unreliable.</a:t>
            </a:r>
          </a:p>
        </p:txBody>
      </p:sp>
    </p:spTree>
    <p:extLst>
      <p:ext uri="{BB962C8B-B14F-4D97-AF65-F5344CB8AC3E}">
        <p14:creationId xmlns:p14="http://schemas.microsoft.com/office/powerpoint/2010/main" val="23702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8606" y="174410"/>
            <a:ext cx="607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FIGO STAGING SYSTEM FOR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GTN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7" y="1384976"/>
            <a:ext cx="10328856" cy="3045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9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18606" y="861757"/>
            <a:ext cx="10563497" cy="2612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8606" y="114468"/>
            <a:ext cx="7326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PROGNOSTIC SCORING INDEX FOR </a:t>
            </a:r>
            <a:r>
              <a:rPr lang="en-US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GTN</a:t>
            </a:r>
            <a:endParaRPr lang="fa-IR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4" y="1409138"/>
            <a:ext cx="10277341" cy="5030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73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424</Words>
  <Application>Microsoft Office PowerPoint</Application>
  <PresentationFormat>Custom</PresentationFormat>
  <Paragraphs>45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Molar Pregnancy and GTN Diagnosis and Management</vt:lpstr>
      <vt:lpstr>Pelvic ultrasound </vt:lpstr>
      <vt:lpstr>Pelvic ultrasound </vt:lpstr>
      <vt:lpstr>CHOICE OF PROCEDURE FOR REMOVAL OF MOLAR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parseh</dc:creator>
  <cp:lastModifiedBy>utab</cp:lastModifiedBy>
  <cp:revision>53</cp:revision>
  <cp:lastPrinted>2021-11-05T09:45:06Z</cp:lastPrinted>
  <dcterms:created xsi:type="dcterms:W3CDTF">2021-11-05T06:48:34Z</dcterms:created>
  <dcterms:modified xsi:type="dcterms:W3CDTF">2024-02-04T18:29:41Z</dcterms:modified>
</cp:coreProperties>
</file>